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42" r:id="rId4"/>
    <p:sldId id="344" r:id="rId5"/>
    <p:sldId id="343" r:id="rId6"/>
    <p:sldId id="340" r:id="rId7"/>
    <p:sldId id="322" r:id="rId8"/>
    <p:sldId id="341" r:id="rId9"/>
    <p:sldId id="309" r:id="rId10"/>
    <p:sldId id="323" r:id="rId11"/>
    <p:sldId id="324" r:id="rId12"/>
    <p:sldId id="310" r:id="rId13"/>
    <p:sldId id="325" r:id="rId14"/>
    <p:sldId id="311" r:id="rId15"/>
    <p:sldId id="312" r:id="rId16"/>
    <p:sldId id="314" r:id="rId17"/>
    <p:sldId id="345" r:id="rId18"/>
    <p:sldId id="331" r:id="rId19"/>
    <p:sldId id="321" r:id="rId20"/>
    <p:sldId id="333" r:id="rId21"/>
    <p:sldId id="320" r:id="rId22"/>
    <p:sldId id="332" r:id="rId23"/>
    <p:sldId id="319" r:id="rId24"/>
    <p:sldId id="327" r:id="rId25"/>
    <p:sldId id="336" r:id="rId26"/>
    <p:sldId id="337" r:id="rId27"/>
    <p:sldId id="335" r:id="rId28"/>
    <p:sldId id="33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F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8" autoAdjust="0"/>
    <p:restoredTop sz="93831" autoAdjust="0"/>
  </p:normalViewPr>
  <p:slideViewPr>
    <p:cSldViewPr>
      <p:cViewPr>
        <p:scale>
          <a:sx n="90" d="100"/>
          <a:sy n="90" d="100"/>
        </p:scale>
        <p:origin x="-94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320F57-3551-4578-A466-85E96F7F390B}" type="datetimeFigureOut">
              <a:rPr lang="en-US" smtClean="0"/>
              <a:pPr/>
              <a:t>5/26/2010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B675DB-CAD9-4697-AF07-6145ED7A61B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858180" cy="714380"/>
          </a:xfrm>
        </p:spPr>
        <p:txBody>
          <a:bodyPr>
            <a:normAutofit/>
          </a:bodyPr>
          <a:lstStyle/>
          <a:p>
            <a:pPr algn="ctr"/>
            <a:r>
              <a:rPr lang="en-CA" sz="4000" dirty="0" smtClean="0">
                <a:solidFill>
                  <a:schemeClr val="bg1"/>
                </a:solidFill>
                <a:latin typeface="Cambria" pitchFamily="18" charset="0"/>
              </a:rPr>
              <a:t>Soft </a:t>
            </a:r>
            <a:r>
              <a:rPr lang="en-CA" sz="4000" dirty="0" smtClean="0">
                <a:solidFill>
                  <a:schemeClr val="bg1"/>
                </a:solidFill>
                <a:latin typeface="Cambria" pitchFamily="18" charset="0"/>
              </a:rPr>
              <a:t>computing Part 1</a:t>
            </a:r>
            <a:endParaRPr lang="en-CA" sz="40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357694"/>
            <a:ext cx="3929090" cy="1500198"/>
          </a:xfrm>
        </p:spPr>
        <p:txBody>
          <a:bodyPr>
            <a:normAutofit/>
          </a:bodyPr>
          <a:lstStyle/>
          <a:p>
            <a:pPr algn="l"/>
            <a:r>
              <a:rPr lang="en-CA" sz="2800" dirty="0" smtClean="0">
                <a:solidFill>
                  <a:schemeClr val="bg1"/>
                </a:solidFill>
              </a:rPr>
              <a:t>Arnaldo Sepulveda</a:t>
            </a:r>
            <a:endParaRPr lang="en-CA" dirty="0" smtClean="0">
              <a:solidFill>
                <a:schemeClr val="bg1"/>
              </a:solidFill>
            </a:endParaRPr>
          </a:p>
          <a:p>
            <a:endParaRPr lang="en-CA" dirty="0"/>
          </a:p>
        </p:txBody>
      </p:sp>
      <p:pic>
        <p:nvPicPr>
          <p:cNvPr id="5" name="Picture 4" descr="logo_unb2.gif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29388" y="3357562"/>
            <a:ext cx="207170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Set fuzzy input window for X1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9050" y="2033587"/>
            <a:ext cx="68008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Set fuzzy input window for X2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47881"/>
            <a:ext cx="6848480" cy="3595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Knowledge Base or Rule Base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857364"/>
            <a:ext cx="66960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Control Signal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9537" y="2057400"/>
            <a:ext cx="66198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Fuzzy Inference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4775" y="1947862"/>
            <a:ext cx="66294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000240"/>
            <a:ext cx="258447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Defuzzification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017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650" y="3471862"/>
            <a:ext cx="5581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Issues Fuzzy System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Learning:</a:t>
            </a:r>
          </a:p>
          <a:p>
            <a:pPr lvl="1"/>
            <a:r>
              <a:rPr lang="en-CA" dirty="0" smtClean="0"/>
              <a:t> Difficulties with the process of self-learning</a:t>
            </a:r>
          </a:p>
          <a:p>
            <a:pPr lvl="1"/>
            <a:r>
              <a:rPr lang="en-CA" dirty="0" smtClean="0"/>
              <a:t>Knowledge obtained from previous experience: physical laws, data, system expert</a:t>
            </a:r>
          </a:p>
          <a:p>
            <a:r>
              <a:rPr lang="en-CA" dirty="0" smtClean="0"/>
              <a:t>Optimization</a:t>
            </a:r>
          </a:p>
          <a:p>
            <a:pPr lvl="1"/>
            <a:r>
              <a:rPr lang="en-CA" dirty="0" smtClean="0"/>
              <a:t>FL has no way of optimize rules by itself</a:t>
            </a:r>
          </a:p>
          <a:p>
            <a:pPr lvl="1"/>
            <a:r>
              <a:rPr lang="en-CA" dirty="0" smtClean="0"/>
              <a:t>Need process or method to find knowledge about system.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Genetic Algorithms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algorithms are search methods that employ processes found in natural biological </a:t>
            </a:r>
            <a:r>
              <a:rPr lang="en-CA" dirty="0" smtClean="0"/>
              <a:t>evolution</a:t>
            </a:r>
          </a:p>
          <a:p>
            <a:r>
              <a:rPr lang="en-US" dirty="0" smtClean="0"/>
              <a:t>Algorithms search on a given population for a solution that approach some criteria</a:t>
            </a:r>
          </a:p>
          <a:p>
            <a:r>
              <a:rPr lang="en-CA" dirty="0" smtClean="0"/>
              <a:t>Algorithm applies the principle </a:t>
            </a:r>
            <a:r>
              <a:rPr lang="en-US" dirty="0" smtClean="0"/>
              <a:t>of survival of the fittest individuals to find better approximations</a:t>
            </a:r>
          </a:p>
          <a:p>
            <a:r>
              <a:rPr lang="en-US" dirty="0" smtClean="0"/>
              <a:t>Include the three fundamental genetic operations of selection, crossover </a:t>
            </a:r>
            <a:r>
              <a:rPr lang="en-CA" dirty="0" smtClean="0"/>
              <a:t>and mutation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Steps GAs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600200"/>
            <a:ext cx="3002489" cy="50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Roulette wheel Selection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1125" y="2300287"/>
            <a:ext cx="40767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Introduction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900" dirty="0" smtClean="0"/>
              <a:t>Soft computing deals with imprecision, uncertainty, partial truth, and approximation to achieve tractability, robustness and low cost solution</a:t>
            </a:r>
          </a:p>
          <a:p>
            <a:r>
              <a:rPr lang="en-CA" dirty="0" smtClean="0"/>
              <a:t>Components of soft computing:</a:t>
            </a:r>
          </a:p>
          <a:p>
            <a:pPr lvl="1"/>
            <a:r>
              <a:rPr lang="en-CA" dirty="0" smtClean="0"/>
              <a:t>Artificial Neural networks (ANN)</a:t>
            </a:r>
          </a:p>
          <a:p>
            <a:pPr lvl="1"/>
            <a:r>
              <a:rPr lang="en-CA" sz="2600" dirty="0" smtClean="0"/>
              <a:t>Fuzzy Systems (FS)</a:t>
            </a:r>
          </a:p>
          <a:p>
            <a:pPr lvl="1"/>
            <a:r>
              <a:rPr lang="en-CA" dirty="0" smtClean="0"/>
              <a:t>Evolutionary Algorithm (EA) or Genetic Algorithms (GA)</a:t>
            </a:r>
            <a:endParaRPr lang="en-CA" sz="2600" dirty="0" smtClean="0"/>
          </a:p>
          <a:p>
            <a:pPr lvl="1"/>
            <a:r>
              <a:rPr lang="en-CA" sz="2600" dirty="0" smtClean="0"/>
              <a:t>Swarm intelligence = PSO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Evaluate fitness function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083" y="1600200"/>
            <a:ext cx="651278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Genetic material transfer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5212" y="2971800"/>
            <a:ext cx="7248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Random alteration genetic material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1887" y="2914650"/>
            <a:ext cx="71151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GA Issues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Find fitness function (not needed on FS)</a:t>
            </a:r>
          </a:p>
          <a:p>
            <a:endParaRPr lang="en-CA" dirty="0" smtClean="0"/>
          </a:p>
          <a:p>
            <a:r>
              <a:rPr lang="en-CA" dirty="0" smtClean="0"/>
              <a:t>Local minima and premature convergence</a:t>
            </a:r>
          </a:p>
          <a:p>
            <a:endParaRPr lang="en-CA" dirty="0" smtClean="0"/>
          </a:p>
          <a:p>
            <a:r>
              <a:rPr lang="en-CA" dirty="0" smtClean="0"/>
              <a:t>Mutation interference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Example: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643050"/>
            <a:ext cx="8153400" cy="4495800"/>
          </a:xfrm>
        </p:spPr>
        <p:txBody>
          <a:bodyPr/>
          <a:lstStyle/>
          <a:p>
            <a:r>
              <a:rPr lang="en-CA" dirty="0" smtClean="0"/>
              <a:t>Find maximum of a function f of one variable x</a:t>
            </a:r>
          </a:p>
          <a:p>
            <a:r>
              <a:rPr lang="en-CA" dirty="0" smtClean="0"/>
              <a:t>f(x) = 20+100*x*</a:t>
            </a:r>
            <a:r>
              <a:rPr lang="en-CA" dirty="0" err="1" smtClean="0"/>
              <a:t>cos</a:t>
            </a:r>
            <a:r>
              <a:rPr lang="en-CA" dirty="0" smtClean="0"/>
              <a:t>(4*pi*x)*e^(-2*x)</a:t>
            </a:r>
          </a:p>
          <a:p>
            <a:r>
              <a:rPr lang="en-CA" dirty="0" smtClean="0"/>
              <a:t>Range optimization: [0,1.5]</a:t>
            </a:r>
          </a:p>
          <a:p>
            <a:r>
              <a:rPr lang="en-CA" dirty="0" smtClean="0"/>
              <a:t>Chromosomes: X1, X2, X3, ..., X10</a:t>
            </a:r>
          </a:p>
          <a:p>
            <a:r>
              <a:rPr lang="en-CA" dirty="0" smtClean="0"/>
              <a:t>Binary encoding: 001010101011</a:t>
            </a:r>
          </a:p>
          <a:p>
            <a:r>
              <a:rPr lang="en-CA" dirty="0" smtClean="0"/>
              <a:t>Decimal value: 0.505</a:t>
            </a:r>
          </a:p>
          <a:p>
            <a:r>
              <a:rPr lang="en-CA" dirty="0" smtClean="0"/>
              <a:t>Fitness: 38.393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Original: fitness=201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4135" y="1600200"/>
            <a:ext cx="599067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fitness=269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6041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4135" y="1600200"/>
            <a:ext cx="599067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fitness=270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4135" y="1600200"/>
            <a:ext cx="599067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After 16 iterations, fitness=361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6144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4135" y="1600200"/>
            <a:ext cx="599067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Introduction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role model for soft computing is the human mind</a:t>
            </a:r>
          </a:p>
          <a:p>
            <a:r>
              <a:rPr lang="en-CA" dirty="0" smtClean="0"/>
              <a:t>Combination of soft computing techniques:</a:t>
            </a:r>
          </a:p>
          <a:p>
            <a:pPr lvl="1"/>
            <a:r>
              <a:rPr lang="en-CA" sz="2600" dirty="0" smtClean="0"/>
              <a:t>Fuzzy-GA (FS and GA)</a:t>
            </a:r>
          </a:p>
          <a:p>
            <a:pPr lvl="1"/>
            <a:r>
              <a:rPr lang="en-CA" dirty="0" smtClean="0"/>
              <a:t>Neuro-GA (ANN and GA)</a:t>
            </a:r>
            <a:endParaRPr lang="en-CA" sz="2600" dirty="0" smtClean="0"/>
          </a:p>
          <a:p>
            <a:pPr lvl="1"/>
            <a:r>
              <a:rPr lang="en-CA" dirty="0" smtClean="0"/>
              <a:t>Neuro-Fuzzy (ANN and FS)</a:t>
            </a:r>
          </a:p>
          <a:p>
            <a:pPr lvl="1"/>
            <a:r>
              <a:rPr lang="en-CA" dirty="0" smtClean="0"/>
              <a:t>Neuro-Fuzzy-GA (ANN, FS and GA)</a:t>
            </a:r>
          </a:p>
          <a:p>
            <a:pPr lvl="1"/>
            <a:r>
              <a:rPr lang="en-CA" dirty="0" smtClean="0"/>
              <a:t>Neuro-PSO (ANN and PSO)</a:t>
            </a:r>
            <a:endParaRPr lang="en-CA" sz="2600" dirty="0" smtClean="0"/>
          </a:p>
          <a:p>
            <a:pPr lvl="1"/>
            <a:r>
              <a:rPr lang="en-CA" dirty="0" smtClean="0"/>
              <a:t>Neuro-Fuzzy-PSO (ANN, FS and PSO)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Artificial Neural Networks (ANN)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Mathematical model that tries to simulate the structure and function of biological neural networks</a:t>
            </a:r>
          </a:p>
          <a:p>
            <a:r>
              <a:rPr lang="en-CA" dirty="0" smtClean="0"/>
              <a:t>ANN is an adaptive system that changes its structure based on external or internal information that flows through the network during the learning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Structure ANN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93189" name="Picture 5" descr="C:\Users\Arni\Pictures\560px-Artificial_neural_network.svg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827" y="1600200"/>
            <a:ext cx="5035296" cy="44958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000364" y="6215082"/>
            <a:ext cx="3571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http://en.wikipedia.org/wiki/Artificial_neural_network</a:t>
            </a:r>
            <a:endParaRPr lang="en-CA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Fuzzy Logic (FL)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Used to represent human knowledge (linguistic information) and use that knowledge to make useful inferences to control processes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CA" dirty="0" smtClean="0"/>
              <a:t>IF brake temperature IS warm AND speed IS not very fast THEN brake pressure IS slightly decreased [wiki]</a:t>
            </a:r>
          </a:p>
          <a:p>
            <a:pPr marL="320040" lvl="1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CA" sz="2900" dirty="0" smtClean="0"/>
              <a:t>Deal with uncertainty and imprecision</a:t>
            </a:r>
          </a:p>
          <a:p>
            <a:pPr marL="320040" lvl="1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CA" sz="2900" dirty="0" smtClean="0"/>
              <a:t>Ability to accomplish a task without knowing the mathematical model of the system (nonlinear, time varying and complex).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Fuzzy Logic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Used in control applications where concepts cannot be expressed as “true” or “false”, but somewhere in between due to imprecision.</a:t>
            </a:r>
          </a:p>
          <a:p>
            <a:pPr lvl="1"/>
            <a:r>
              <a:rPr lang="en-CA" dirty="0" smtClean="0"/>
              <a:t>Imprecision of tools, influence of observer,...</a:t>
            </a:r>
          </a:p>
          <a:p>
            <a:pPr lvl="1"/>
            <a:r>
              <a:rPr lang="en-CA" dirty="0" smtClean="0"/>
              <a:t>Imprecise statements: temperature is about 4</a:t>
            </a:r>
          </a:p>
          <a:p>
            <a:r>
              <a:rPr lang="en-CA" dirty="0" smtClean="0"/>
              <a:t>Range for the inputs are called the universe</a:t>
            </a:r>
          </a:p>
          <a:p>
            <a:r>
              <a:rPr lang="en-CA" dirty="0" smtClean="0"/>
              <a:t>Structure of FL: </a:t>
            </a:r>
          </a:p>
          <a:p>
            <a:pPr lvl="2"/>
            <a:r>
              <a:rPr lang="en-CA" dirty="0" smtClean="0"/>
              <a:t>Fuzzification, Inference, Defuzzification, Knowledge Base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Fuzzy Logic Controller (FLC)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2145233"/>
            <a:ext cx="8153400" cy="364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Fuzzification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495800"/>
          </a:xfrm>
        </p:spPr>
        <p:txBody>
          <a:bodyPr/>
          <a:lstStyle/>
          <a:p>
            <a:r>
              <a:rPr lang="en-CA" dirty="0" smtClean="0"/>
              <a:t> Transform the input into a normalized fuzzy subset</a:t>
            </a:r>
          </a:p>
          <a:p>
            <a:pPr lvl="1"/>
            <a:r>
              <a:rPr lang="en-CA" dirty="0" smtClean="0"/>
              <a:t>X1 = 2.5 ; X2 = -0.2;</a:t>
            </a:r>
          </a:p>
          <a:p>
            <a:r>
              <a:rPr lang="en-CA" dirty="0" smtClean="0"/>
              <a:t>Y axis: membership function, value between 0 and 1</a:t>
            </a:r>
          </a:p>
          <a:p>
            <a:r>
              <a:rPr lang="en-CA" dirty="0" smtClean="0"/>
              <a:t>X axis: universe of input X or range of X</a:t>
            </a:r>
          </a:p>
          <a:p>
            <a:r>
              <a:rPr lang="en-CA" dirty="0" smtClean="0"/>
              <a:t>Look up fuzzy sets that were “hit” in the input window</a:t>
            </a:r>
          </a:p>
          <a:p>
            <a:r>
              <a:rPr lang="en-CA" dirty="0" smtClean="0"/>
              <a:t>X1 = PS and PM; X2 = NS and Z;</a:t>
            </a:r>
          </a:p>
          <a:p>
            <a:r>
              <a:rPr lang="en-CA" dirty="0" smtClean="0"/>
              <a:t>Look up sets on the fuzzy rules</a:t>
            </a:r>
          </a:p>
          <a:p>
            <a:pPr lvl="1"/>
            <a:r>
              <a:rPr lang="en-CA" dirty="0" smtClean="0"/>
              <a:t>Control signal: u = 3.83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4406</TotalTime>
  <Words>597</Words>
  <Application>Microsoft Office PowerPoint</Application>
  <PresentationFormat>On-screen Show (4:3)</PresentationFormat>
  <Paragraphs>86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Soft computing Part 1</vt:lpstr>
      <vt:lpstr>Introduction</vt:lpstr>
      <vt:lpstr>Introduction</vt:lpstr>
      <vt:lpstr>Artificial Neural Networks (ANN)</vt:lpstr>
      <vt:lpstr>Structure ANN</vt:lpstr>
      <vt:lpstr>Fuzzy Logic (FL)</vt:lpstr>
      <vt:lpstr>Fuzzy Logic</vt:lpstr>
      <vt:lpstr>Fuzzy Logic Controller (FLC)</vt:lpstr>
      <vt:lpstr>Fuzzification</vt:lpstr>
      <vt:lpstr>Set fuzzy input window for X1</vt:lpstr>
      <vt:lpstr>Set fuzzy input window for X2</vt:lpstr>
      <vt:lpstr>Knowledge Base or Rule Base</vt:lpstr>
      <vt:lpstr>Control Signal</vt:lpstr>
      <vt:lpstr>Fuzzy Inference</vt:lpstr>
      <vt:lpstr>Defuzzification</vt:lpstr>
      <vt:lpstr>Issues Fuzzy System</vt:lpstr>
      <vt:lpstr>Genetic Algorithms</vt:lpstr>
      <vt:lpstr>Steps GAs</vt:lpstr>
      <vt:lpstr>Roulette wheel Selection</vt:lpstr>
      <vt:lpstr>Evaluate fitness function</vt:lpstr>
      <vt:lpstr>Genetic material transfer</vt:lpstr>
      <vt:lpstr>Random alteration genetic material</vt:lpstr>
      <vt:lpstr>GA Issues</vt:lpstr>
      <vt:lpstr>Example:</vt:lpstr>
      <vt:lpstr>Original: fitness=201</vt:lpstr>
      <vt:lpstr>fitness=269</vt:lpstr>
      <vt:lpstr>fitness=270</vt:lpstr>
      <vt:lpstr>After 16 iterations, fitness=361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Arnaldo Sepulveda</dc:creator>
  <cp:lastModifiedBy>Arni</cp:lastModifiedBy>
  <cp:revision>241</cp:revision>
  <dcterms:created xsi:type="dcterms:W3CDTF">2009-10-11T00:58:30Z</dcterms:created>
  <dcterms:modified xsi:type="dcterms:W3CDTF">2010-05-26T04:15:06Z</dcterms:modified>
</cp:coreProperties>
</file>